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64" r:id="rId6"/>
    <p:sldId id="259" r:id="rId7"/>
    <p:sldId id="266" r:id="rId8"/>
    <p:sldId id="265" r:id="rId9"/>
    <p:sldId id="260" r:id="rId10"/>
    <p:sldId id="261" r:id="rId11"/>
    <p:sldId id="262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19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90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86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0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6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2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9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7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02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09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2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FB61353-34CC-4DFA-B191-CE6A4A1DF804}" type="datetimeFigureOut">
              <a:rPr lang="ru-RU" smtClean="0"/>
              <a:t>20.11.2021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7DD6457-F18E-4C1D-9D53-91B1ABCFA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4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2299855"/>
            <a:ext cx="9948672" cy="2168176"/>
          </a:xfrm>
        </p:spPr>
        <p:txBody>
          <a:bodyPr/>
          <a:lstStyle/>
          <a:p>
            <a:pPr algn="ctr" eaLnBrk="0" fontAlgn="base" hangingPunct="0"/>
            <a:r>
              <a:rPr lang="ru-RU" sz="4400" dirty="0"/>
              <a:t>Новые подходы в формировании</a:t>
            </a:r>
            <a:br>
              <a:rPr lang="ru-RU" sz="4400" dirty="0"/>
            </a:br>
            <a:r>
              <a:rPr lang="ru-RU" sz="4400" dirty="0"/>
              <a:t>навыков критического мышления</a:t>
            </a:r>
            <a:br>
              <a:rPr lang="ru-RU" sz="4400" dirty="0"/>
            </a:br>
            <a:r>
              <a:rPr lang="ru-RU" sz="4400" dirty="0"/>
              <a:t>на уроках английского языка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9948672" cy="2053244"/>
          </a:xfrm>
        </p:spPr>
        <p:txBody>
          <a:bodyPr>
            <a:normAutofit/>
          </a:bodyPr>
          <a:lstStyle/>
          <a:p>
            <a:pPr algn="r" eaLnBrk="0" fontAlgn="base" hangingPunct="0"/>
            <a:r>
              <a:rPr lang="ru-RU" sz="3000" dirty="0" err="1"/>
              <a:t>Жужгина</a:t>
            </a:r>
            <a:r>
              <a:rPr lang="ru-RU" sz="3000" dirty="0"/>
              <a:t> Елена Анатольевна</a:t>
            </a:r>
          </a:p>
          <a:p>
            <a:pPr algn="r" eaLnBrk="0" fontAlgn="base" hangingPunct="0"/>
            <a:r>
              <a:rPr lang="ru-RU" sz="3000" dirty="0"/>
              <a:t>учитель английского языка</a:t>
            </a:r>
          </a:p>
          <a:p>
            <a:pPr algn="r" eaLnBrk="0" fontAlgn="base" hangingPunct="0"/>
            <a:r>
              <a:rPr lang="ru-RU" sz="3000" dirty="0"/>
              <a:t>МАОУ «СОШ № 15</a:t>
            </a:r>
            <a:r>
              <a:rPr lang="ru-RU" sz="3000" dirty="0" smtClean="0"/>
              <a:t>» г. </a:t>
            </a:r>
            <a:r>
              <a:rPr lang="ru-RU" sz="3000" dirty="0" err="1" smtClean="0"/>
              <a:t>Губаха</a:t>
            </a:r>
            <a:endParaRPr lang="ru-RU" sz="3000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513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10836"/>
            <a:ext cx="10058400" cy="997528"/>
          </a:xfrm>
        </p:spPr>
        <p:txBody>
          <a:bodyPr/>
          <a:lstStyle/>
          <a:p>
            <a:pPr algn="ctr"/>
            <a:r>
              <a:rPr lang="ru-RU" dirty="0" smtClean="0"/>
              <a:t>Урок в технологии ПО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339628"/>
              </p:ext>
            </p:extLst>
          </p:nvPr>
        </p:nvGraphicFramePr>
        <p:xfrm>
          <a:off x="235527" y="872836"/>
          <a:ext cx="11956472" cy="5860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118">
                  <a:extLst>
                    <a:ext uri="{9D8B030D-6E8A-4147-A177-3AD203B41FA5}">
                      <a16:colId xmlns:a16="http://schemas.microsoft.com/office/drawing/2014/main" val="1487619199"/>
                    </a:ext>
                  </a:extLst>
                </a:gridCol>
                <a:gridCol w="2989118">
                  <a:extLst>
                    <a:ext uri="{9D8B030D-6E8A-4147-A177-3AD203B41FA5}">
                      <a16:colId xmlns:a16="http://schemas.microsoft.com/office/drawing/2014/main" val="2592276657"/>
                    </a:ext>
                  </a:extLst>
                </a:gridCol>
                <a:gridCol w="2989118">
                  <a:extLst>
                    <a:ext uri="{9D8B030D-6E8A-4147-A177-3AD203B41FA5}">
                      <a16:colId xmlns:a16="http://schemas.microsoft.com/office/drawing/2014/main" val="2627142627"/>
                    </a:ext>
                  </a:extLst>
                </a:gridCol>
                <a:gridCol w="2989118">
                  <a:extLst>
                    <a:ext uri="{9D8B030D-6E8A-4147-A177-3AD203B41FA5}">
                      <a16:colId xmlns:a16="http://schemas.microsoft.com/office/drawing/2014/main" val="1569778893"/>
                    </a:ext>
                  </a:extLst>
                </a:gridCol>
              </a:tblGrid>
              <a:tr h="14253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Подготовительный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Организационный: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Позиционное чтение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Презентация позиции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569166"/>
                  </a:ext>
                </a:extLst>
              </a:tr>
              <a:tr h="4435138">
                <a:tc>
                  <a:txBody>
                    <a:bodyPr/>
                    <a:lstStyle/>
                    <a:p>
                      <a:pPr marL="800100" lvl="1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достаточного количества копий учебного текста</a:t>
                      </a:r>
                    </a:p>
                    <a:p>
                      <a:pPr marL="800100" lvl="1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Глубокое изучение текста,</a:t>
                      </a:r>
                    </a:p>
                    <a:p>
                      <a:pPr marL="800100" lvl="1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к управлению групповой дискуссией по содержанию текста;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Деление учащихся на группы,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Распределение позиционных ролей между группами: «тезис», «понятие», «схема», «оппозиция», «апологет», «метод», «ассоциация», «символ «поэзия», «театр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 изучает текст с точки зрения своей позиционной роли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Вырабатывает «позицию»: содержание и способы ее презентации;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Каждая группа в полном составе выходит перед аудиторией и обосновывает, иллюстрирует, защищает свою позицию,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 отвечает на  вопросы  учащихся  и  преподавател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215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000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4073" y="263236"/>
            <a:ext cx="1133301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Деятельность групп</a:t>
            </a:r>
          </a:p>
          <a:p>
            <a:r>
              <a:rPr lang="ru-RU" sz="2400" b="1" dirty="0"/>
              <a:t>Г</a:t>
            </a:r>
            <a:r>
              <a:rPr lang="ru-RU" sz="2400" b="1" dirty="0" smtClean="0"/>
              <a:t>руппа </a:t>
            </a:r>
            <a:r>
              <a:rPr lang="ru-RU" sz="2400" b="1" dirty="0"/>
              <a:t>«Тезисы»</a:t>
            </a:r>
            <a:r>
              <a:rPr lang="ru-RU" sz="2400" dirty="0"/>
              <a:t> представляет основные тезисы (утверждения, нуждающиеся в доказательстве), </a:t>
            </a:r>
            <a:endParaRPr lang="ru-RU" sz="2400" dirty="0" smtClean="0"/>
          </a:p>
          <a:p>
            <a:r>
              <a:rPr lang="ru-RU" sz="2400" b="1" dirty="0"/>
              <a:t>Г</a:t>
            </a:r>
            <a:r>
              <a:rPr lang="ru-RU" sz="2400" b="1" dirty="0" smtClean="0"/>
              <a:t>руппа </a:t>
            </a:r>
            <a:r>
              <a:rPr lang="ru-RU" sz="2400" b="1" dirty="0"/>
              <a:t>«Понятия» </a:t>
            </a:r>
            <a:r>
              <a:rPr lang="ru-RU" sz="2400" dirty="0"/>
              <a:t>формулирует основные понятия текста, </a:t>
            </a:r>
            <a:endParaRPr lang="ru-RU" sz="2400" dirty="0" smtClean="0"/>
          </a:p>
          <a:p>
            <a:r>
              <a:rPr lang="ru-RU" sz="2400" b="1" dirty="0" smtClean="0"/>
              <a:t>«</a:t>
            </a:r>
            <a:r>
              <a:rPr lang="ru-RU" sz="2400" b="1" dirty="0"/>
              <a:t>Схема» </a:t>
            </a:r>
            <a:r>
              <a:rPr lang="ru-RU" sz="2400" dirty="0"/>
              <a:t>изображает в схематическом виде содержание учебного материала.</a:t>
            </a:r>
          </a:p>
          <a:p>
            <a:r>
              <a:rPr lang="ru-RU" sz="2400" b="1" dirty="0"/>
              <a:t>Группы «Апологет» и «Оппозиция</a:t>
            </a:r>
            <a:r>
              <a:rPr lang="ru-RU" sz="2400" dirty="0"/>
              <a:t>» представляют соответственно мнения согласия и несогласия с автором текста, аргументируя свои позиции с точки зрения личного опыта, экспериментальных данных и др. </a:t>
            </a:r>
            <a:endParaRPr lang="ru-RU" sz="2400" dirty="0" smtClean="0"/>
          </a:p>
          <a:p>
            <a:r>
              <a:rPr lang="ru-RU" sz="2400" b="1" dirty="0" smtClean="0"/>
              <a:t>«</a:t>
            </a:r>
            <a:r>
              <a:rPr lang="ru-RU" sz="2400" b="1" dirty="0"/>
              <a:t>Театр» и «поэты</a:t>
            </a:r>
            <a:r>
              <a:rPr lang="ru-RU" sz="2400" dirty="0"/>
              <a:t>» - это группы образного изображения текста. Их выступления содержат ассоциативные представления (нерациональные образы) и трактовку текста видами искусства (музыка, поэзия, рисунок, танец, театрализованное представление и др.).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Формы </a:t>
            </a:r>
            <a:r>
              <a:rPr lang="ru-RU" sz="2400" b="1" dirty="0"/>
              <a:t>презентации наработанного материала могут быть разнообразными, главное, чтобы они отвечали целям урока.</a:t>
            </a:r>
          </a:p>
        </p:txBody>
      </p:sp>
    </p:spTree>
    <p:extLst>
      <p:ext uri="{BB962C8B-B14F-4D97-AF65-F5344CB8AC3E}">
        <p14:creationId xmlns:p14="http://schemas.microsoft.com/office/powerpoint/2010/main" val="2877876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455" y="387927"/>
            <a:ext cx="1093123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sz="2800" dirty="0" smtClean="0"/>
              <a:t>Творческие чудеса могут рождаться на обычной школьной доске и в ученической тетради, но бесспорно, применение современных технологий, таких как Технология развития критического мышления через чтение и письмо и Технология позиционного обучения делает процесс обучения более привлекательным и продуктивным.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Уроки в данных технологиях предполагают </a:t>
            </a:r>
            <a:r>
              <a:rPr lang="ru-RU" sz="2800" dirty="0"/>
              <a:t>равные партнерские отношения, как в плане общения, так и в плане конструирования </a:t>
            </a:r>
            <a:r>
              <a:rPr lang="ru-RU" sz="2800" dirty="0" smtClean="0"/>
              <a:t>знаний, рождающихся </a:t>
            </a:r>
            <a:r>
              <a:rPr lang="ru-RU" sz="2800" dirty="0"/>
              <a:t>в процессе обучения. У</a:t>
            </a:r>
            <a:r>
              <a:rPr lang="ru-RU" sz="2800" dirty="0" smtClean="0"/>
              <a:t>читель </a:t>
            </a:r>
            <a:r>
              <a:rPr lang="ru-RU" sz="2800" dirty="0"/>
              <a:t>перестает быть главным источником </a:t>
            </a:r>
            <a:r>
              <a:rPr lang="ru-RU" sz="2800" dirty="0" smtClean="0"/>
              <a:t>информации и </a:t>
            </a:r>
            <a:r>
              <a:rPr lang="ru-RU" sz="2800" dirty="0"/>
              <a:t>превращает обучение в совместный и интересный поиск.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51662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484632"/>
            <a:ext cx="11083637" cy="12610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технология развития критического мышления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одна </a:t>
            </a:r>
            <a:r>
              <a:rPr lang="ru-RU" sz="2800" dirty="0"/>
              <a:t>из образовательных технологий, которая отвечает всем требованиям ФГОС и способствует формированию </a:t>
            </a:r>
            <a:r>
              <a:rPr lang="ru-RU" sz="2800" dirty="0" smtClean="0"/>
              <a:t>УУД</a:t>
            </a:r>
          </a:p>
          <a:p>
            <a:r>
              <a:rPr lang="ru-RU" sz="2800" dirty="0" smtClean="0"/>
              <a:t>«</a:t>
            </a:r>
            <a:r>
              <a:rPr lang="ru-RU" sz="2800" dirty="0"/>
              <a:t>включает» учащихся в активный процесс познания и достижения истинных знаний, учит ученика самостоятельно мыслить, осмысливать, структурировать и передавать информацию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0844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9818" y="374073"/>
            <a:ext cx="1050174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Цель развития критического мышления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r>
              <a:rPr lang="ru-RU" sz="2800" dirty="0" smtClean="0"/>
              <a:t>формирование </a:t>
            </a:r>
            <a:r>
              <a:rPr lang="ru-RU" sz="2800" dirty="0"/>
              <a:t>таких умений и навыков, как умение вырабатывать своё собственное мнение, осмысливать опыт, приходить к определённым умозаключениям, логично выстраивать цепь доказательств, выражать себя ясно и </a:t>
            </a:r>
            <a:r>
              <a:rPr lang="ru-RU" sz="2800" dirty="0" smtClean="0"/>
              <a:t>уверенно</a:t>
            </a:r>
          </a:p>
          <a:p>
            <a:endParaRPr lang="ru-RU" sz="2800" dirty="0" smtClean="0"/>
          </a:p>
          <a:p>
            <a:r>
              <a:rPr lang="ru-RU" sz="2800" b="1" dirty="0"/>
              <a:t>К</a:t>
            </a:r>
            <a:r>
              <a:rPr lang="ru-RU" sz="2800" b="1" dirty="0" smtClean="0"/>
              <a:t>ритическое </a:t>
            </a:r>
            <a:r>
              <a:rPr lang="ru-RU" sz="2800" b="1" dirty="0"/>
              <a:t>мышление </a:t>
            </a:r>
            <a:r>
              <a:rPr lang="ru-RU" sz="2800" dirty="0"/>
              <a:t>способствует развитию и </a:t>
            </a:r>
            <a:r>
              <a:rPr lang="ru-RU" sz="2800" dirty="0" smtClean="0"/>
              <a:t>формированию у учащихся  </a:t>
            </a:r>
            <a:r>
              <a:rPr lang="ru-RU" sz="2800" dirty="0"/>
              <a:t>новых мыслительных форм, которые способствуют более полному усвоению учебного материала, позволяют учащимся использовать свои знания для наполнения смыслом ситуаций с высоким уровнем неопределенности, создают базу для новых типов человеческой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95871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311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Технология критического мышления 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623455" y="1357744"/>
            <a:ext cx="5201273" cy="5292437"/>
          </a:xfrm>
        </p:spPr>
        <p:txBody>
          <a:bodyPr>
            <a:normAutofit lnSpcReduction="10000"/>
          </a:bodyPr>
          <a:lstStyle/>
          <a:p>
            <a:r>
              <a:rPr lang="ru-RU" sz="3200" b="1" u="sng" dirty="0" smtClean="0"/>
              <a:t>дает обучаемому</a:t>
            </a:r>
            <a:endParaRPr lang="ru-RU" sz="3200" b="1" dirty="0"/>
          </a:p>
          <a:p>
            <a:r>
              <a:rPr lang="ru-RU" dirty="0"/>
              <a:t>	</a:t>
            </a:r>
            <a:r>
              <a:rPr lang="ru-RU" sz="2400" dirty="0"/>
              <a:t>Умение работать в сотрудничестве с другими</a:t>
            </a:r>
          </a:p>
          <a:p>
            <a:r>
              <a:rPr lang="ru-RU" sz="2400" dirty="0"/>
              <a:t>	Умение ответственно относиться к собственному образованию</a:t>
            </a:r>
          </a:p>
          <a:p>
            <a:r>
              <a:rPr lang="ru-RU" sz="2400" dirty="0"/>
              <a:t>	Повышение эффективности восприятия информации</a:t>
            </a:r>
          </a:p>
          <a:p>
            <a:r>
              <a:rPr lang="ru-RU" sz="2400" dirty="0"/>
              <a:t>	Повышение интереса, как к изучаемому материалу, так и к самому процессу обучения</a:t>
            </a:r>
          </a:p>
          <a:p>
            <a:r>
              <a:rPr lang="ru-RU" sz="2400" dirty="0"/>
              <a:t>	Желание и умение стать человеком, который учится в течении всей жизни.</a:t>
            </a: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824728" y="1357745"/>
            <a:ext cx="5896217" cy="4814455"/>
          </a:xfrm>
        </p:spPr>
        <p:txBody>
          <a:bodyPr>
            <a:normAutofit lnSpcReduction="10000"/>
          </a:bodyPr>
          <a:lstStyle/>
          <a:p>
            <a:r>
              <a:rPr lang="ru-RU" sz="3200" b="1" u="sng" dirty="0"/>
              <a:t>дает учителю </a:t>
            </a:r>
            <a:r>
              <a:rPr lang="ru-RU" sz="3200" b="1" u="sng" dirty="0" smtClean="0"/>
              <a:t>возможность</a:t>
            </a:r>
            <a:endParaRPr lang="ru-RU" sz="3200" b="1" u="sng" dirty="0"/>
          </a:p>
          <a:p>
            <a:r>
              <a:rPr lang="ru-RU" dirty="0"/>
              <a:t>	</a:t>
            </a:r>
            <a:r>
              <a:rPr lang="ru-RU" sz="2400" dirty="0"/>
              <a:t>Создать в классе атмосферу открытости и ответственного сотрудничества</a:t>
            </a:r>
          </a:p>
          <a:p>
            <a:r>
              <a:rPr lang="ru-RU" sz="2400" dirty="0"/>
              <a:t>	Использовать систему эффективных методик, которые способствуют развитию самостоятельности</a:t>
            </a:r>
          </a:p>
          <a:p>
            <a:r>
              <a:rPr lang="ru-RU" sz="2400" dirty="0"/>
              <a:t>	Стать источником ценной информации для коллег.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6176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527" y="0"/>
            <a:ext cx="10130721" cy="12607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Урок в ТРКМ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175631"/>
              </p:ext>
            </p:extLst>
          </p:nvPr>
        </p:nvGraphicFramePr>
        <p:xfrm>
          <a:off x="290944" y="803565"/>
          <a:ext cx="11707092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2364">
                  <a:extLst>
                    <a:ext uri="{9D8B030D-6E8A-4147-A177-3AD203B41FA5}">
                      <a16:colId xmlns:a16="http://schemas.microsoft.com/office/drawing/2014/main" val="4054376654"/>
                    </a:ext>
                  </a:extLst>
                </a:gridCol>
                <a:gridCol w="3902364">
                  <a:extLst>
                    <a:ext uri="{9D8B030D-6E8A-4147-A177-3AD203B41FA5}">
                      <a16:colId xmlns:a16="http://schemas.microsoft.com/office/drawing/2014/main" val="2692208691"/>
                    </a:ext>
                  </a:extLst>
                </a:gridCol>
                <a:gridCol w="3902364">
                  <a:extLst>
                    <a:ext uri="{9D8B030D-6E8A-4147-A177-3AD203B41FA5}">
                      <a16:colId xmlns:a16="http://schemas.microsoft.com/office/drawing/2014/main" val="4044316175"/>
                    </a:ext>
                  </a:extLst>
                </a:gridCol>
              </a:tblGrid>
              <a:tr h="102067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стадия «вызова»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 «осмысление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«рефлексии»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467313"/>
                  </a:ext>
                </a:extLst>
              </a:tr>
              <a:tr h="5136287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активизация имевшихся ранее знаний,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пробуждение интереса к теме,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цели изучения предстоящего учебного материала.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Индивидуальная работа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получение новой информации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осмысление,  соотнесение с уже имеющимися знаниями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анализ новой информации и уже имеющихся знаний.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Индивидуальная,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парная работа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целостное осмысление,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обобщение полученной информации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формирование у каждого из учащихся собственного отношения к изучаемому материалу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Индивидуальная или групповая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работа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56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388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817418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491602"/>
              </p:ext>
            </p:extLst>
          </p:nvPr>
        </p:nvGraphicFramePr>
        <p:xfrm>
          <a:off x="110837" y="0"/>
          <a:ext cx="11887200" cy="6636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4054376654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692208691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4044316175"/>
                    </a:ext>
                  </a:extLst>
                </a:gridCol>
              </a:tblGrid>
              <a:tr h="98906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стадия «вызова»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 «осмысление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«рефлексии»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467313"/>
                  </a:ext>
                </a:extLst>
              </a:tr>
              <a:tr h="5647258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рассказ-предположение по ключевым словам;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систематизация материала (графическая): кластеры, таблицы;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верные и неверные утверждения;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перепутанные логические цепочки;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мозговая атака;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проблемные вопросы, «толстые» и «тонкие»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инсерт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фишбоун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«идеал»;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ведение различных записей типа двойных дневников, бортовых журналов;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 ответов на поставленные в первой части урока вопросы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Заполнение кластеров, таблиц.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Установление причинно-следственных связей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Возврат к ключевым словам, верным и неверным утверждениям.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Ответы на поставленные вопросы.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Круглые столы.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Дискуссии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Исследования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56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74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817418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282284"/>
              </p:ext>
            </p:extLst>
          </p:nvPr>
        </p:nvGraphicFramePr>
        <p:xfrm>
          <a:off x="110837" y="0"/>
          <a:ext cx="11887200" cy="6636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4054376654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692208691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4044316175"/>
                    </a:ext>
                  </a:extLst>
                </a:gridCol>
              </a:tblGrid>
              <a:tr h="98906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стадия «вызова»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 «осмысление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стадия «рефлексии»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467313"/>
                  </a:ext>
                </a:extLst>
              </a:tr>
              <a:tr h="5647258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«Древо предсказаний»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Кластер.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Mind-map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Верные и неверные утверждения;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Мозговая атака;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«Метод ассоциаций»,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«Загадка»,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Проблемные вопросы, «толстые» и «тонкие»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Чтение с остановками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Фишбоун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Бортовой журнал;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Стратегия «знаем-хотим узнать -узнали»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Заполнение кластеров, таблиц.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 контрольных вопросов.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Синквейн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568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33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7345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Уроки в ТКМ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1069848" y="1427018"/>
            <a:ext cx="4754880" cy="474518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овладение данным предметом требуется большого объема «внешне созданной» репродуктивной </a:t>
            </a:r>
            <a:r>
              <a:rPr lang="ru-RU" dirty="0" smtClean="0"/>
              <a:t>среды</a:t>
            </a:r>
          </a:p>
          <a:p>
            <a:r>
              <a:rPr lang="ru-RU" dirty="0"/>
              <a:t>применение ТКМ  не всегда целесообразно. Это связано с  недостаточным количеством времени и ограничениями в рамках программы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6364224" y="1427018"/>
            <a:ext cx="4754880" cy="474518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преподавание иностранного языка в силу своей коммуникативной природы всегда отличалось творческим характером, большей направленностью на создание своих собственных речевых </a:t>
            </a:r>
            <a:r>
              <a:rPr lang="ru-RU" dirty="0" smtClean="0"/>
              <a:t>продуктов</a:t>
            </a:r>
          </a:p>
          <a:p>
            <a:r>
              <a:rPr lang="ru-RU" dirty="0"/>
              <a:t>положительная мотивация использования данной технологии заключается в том, что она объединяет обучение и воспитание в целостный процесс развития творческой личности и делает возможным интерактивное включение учащихся в учебно- воспитательный процесс</a:t>
            </a:r>
            <a:r>
              <a:rPr lang="ru-RU" dirty="0" smtClean="0"/>
              <a:t>.</a:t>
            </a:r>
          </a:p>
          <a:p>
            <a:r>
              <a:rPr lang="ru-RU" dirty="0"/>
              <a:t>Работа над чтением текстов различного характера  с приемами ТКМ помогает учащимся и при подготовке к  ЕГЭ в части С, где предполагается написание эссе.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17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0255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Технология позиционного обучения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10145"/>
            <a:ext cx="10058400" cy="4662055"/>
          </a:xfrm>
        </p:spPr>
        <p:txBody>
          <a:bodyPr/>
          <a:lstStyle/>
          <a:p>
            <a:r>
              <a:rPr lang="ru-RU" sz="2800" dirty="0" smtClean="0"/>
              <a:t>Используется  при обучении </a:t>
            </a:r>
            <a:r>
              <a:rPr lang="ru-RU" sz="2800" dirty="0"/>
              <a:t>учащихся </a:t>
            </a:r>
            <a:r>
              <a:rPr lang="ru-RU" sz="2800" dirty="0" smtClean="0"/>
              <a:t> работе </a:t>
            </a:r>
            <a:r>
              <a:rPr lang="ru-RU" sz="2800" dirty="0"/>
              <a:t>с текстами.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smtClean="0"/>
              <a:t>Цель</a:t>
            </a:r>
            <a:r>
              <a:rPr lang="ru-RU" sz="2800" dirty="0" smtClean="0"/>
              <a:t>—формирование </a:t>
            </a:r>
            <a:r>
              <a:rPr lang="ru-RU" sz="2800" dirty="0"/>
              <a:t>обобщенных знаний, умений, навыков и способов мышления, умение работать в группе, умение графически оформить текстовый материал, умение творчески интерпретировать имеющуюся </a:t>
            </a:r>
            <a:r>
              <a:rPr lang="ru-RU" sz="2800" dirty="0" smtClean="0"/>
              <a:t>информацию</a:t>
            </a:r>
          </a:p>
          <a:p>
            <a:endParaRPr lang="ru-RU" sz="2800" dirty="0" smtClean="0"/>
          </a:p>
          <a:p>
            <a:r>
              <a:rPr lang="ru-RU" sz="2800" dirty="0" smtClean="0"/>
              <a:t>Важнейшая </a:t>
            </a:r>
            <a:r>
              <a:rPr lang="ru-RU" sz="2800" b="1" dirty="0"/>
              <a:t>особенность</a:t>
            </a:r>
            <a:r>
              <a:rPr lang="ru-RU" sz="2800" dirty="0"/>
              <a:t> обучения: процесс научения происходит в групповой совместной деятельности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090490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77</TotalTime>
  <Words>883</Words>
  <Application>Microsoft Office PowerPoint</Application>
  <PresentationFormat>Широкоэкранный</PresentationFormat>
  <Paragraphs>123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Cambria</vt:lpstr>
      <vt:lpstr>Rockwell</vt:lpstr>
      <vt:lpstr>Rockwell Condensed</vt:lpstr>
      <vt:lpstr>Wingdings</vt:lpstr>
      <vt:lpstr>Дерево</vt:lpstr>
      <vt:lpstr>Новые подходы в формировании навыков критического мышления на уроках английского языка </vt:lpstr>
      <vt:lpstr>технология развития критического мышления.</vt:lpstr>
      <vt:lpstr>Презентация PowerPoint</vt:lpstr>
      <vt:lpstr>Технология критического мышления </vt:lpstr>
      <vt:lpstr>Урок в ТРКМ</vt:lpstr>
      <vt:lpstr>Презентация PowerPoint</vt:lpstr>
      <vt:lpstr>Презентация PowerPoint</vt:lpstr>
      <vt:lpstr>Уроки в ТКМ</vt:lpstr>
      <vt:lpstr>Технология позиционного обучения</vt:lpstr>
      <vt:lpstr>Урок в технологии ПО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в формировании навыков критического мышления на уроках английского языка </dc:title>
  <dc:creator>User</dc:creator>
  <cp:lastModifiedBy>User</cp:lastModifiedBy>
  <cp:revision>9</cp:revision>
  <dcterms:created xsi:type="dcterms:W3CDTF">2021-11-20T18:13:59Z</dcterms:created>
  <dcterms:modified xsi:type="dcterms:W3CDTF">2021-11-20T19:31:29Z</dcterms:modified>
</cp:coreProperties>
</file>